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  <p:sldId id="259" r:id="rId4"/>
    <p:sldId id="265" r:id="rId5"/>
    <p:sldId id="266" r:id="rId6"/>
    <p:sldId id="267" r:id="rId7"/>
    <p:sldId id="268" r:id="rId8"/>
    <p:sldId id="270" r:id="rId9"/>
    <p:sldId id="269" r:id="rId10"/>
    <p:sldId id="260" r:id="rId11"/>
    <p:sldId id="261" r:id="rId12"/>
    <p:sldId id="262" r:id="rId13"/>
    <p:sldId id="264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2C7C"/>
    <a:srgbClr val="FDC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01797-8F49-5542-A83D-C671B848689C}" v="20" dt="2025-09-22T06:41:38.367"/>
    <p1510:client id="{70E306AD-61BE-0B49-BF1D-3FC8768424AD}" v="87" dt="2025-09-22T07:36:25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06"/>
    <p:restoredTop sz="94694"/>
  </p:normalViewPr>
  <p:slideViewPr>
    <p:cSldViewPr snapToGrid="0">
      <p:cViewPr varScale="1">
        <p:scale>
          <a:sx n="121" d="100"/>
          <a:sy n="121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F12F97-1945-57DB-B7FE-1D2422F2A3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solidFill>
                  <a:srgbClr val="812C7C"/>
                </a:solidFill>
                <a:latin typeface="Bebas Neue Bold" pitchFamily="2" charset="77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BF979C4-8663-7BE0-FF61-29FD398C5B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 baseline="0">
                <a:latin typeface="Barlow Condensed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D2AAA1-41EF-4B11-B6B0-1F9252125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481C86-118F-8A1C-8423-5BA07DD3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22AFE1-A681-529B-F1F5-07F8CE65F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651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509AA1-8D27-2EE6-2A85-554DE764A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B5DC7F-8071-0931-09FD-270FC33346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D413445-0D27-B5F7-01AE-87E61F36E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435FE-3811-8538-BAC6-880772969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D3E463-F3F8-0F2E-9E5A-35916EAB1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381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02A48FA-BFD3-CB96-D2C5-C59587DEDC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8C4618-22CB-E649-1CBF-10A91AE8F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28E0547-138A-4858-2412-1F73D9CE3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521E95-B6AD-C3C1-F97E-7E29D00F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B865AC-E9B8-B2EE-90A5-E843D0FA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15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F611FC-0345-75CB-CC9D-7740AD604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77A2F0-144D-297F-7896-CE25B1583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8433D2-F9D4-036E-9579-4B0FF9D34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045D91-B8AB-0BB7-30E2-C80AA0F32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D3E398-9959-E41A-0D7C-E1F0D69F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 descr="Immagine che contiene Elementi grafici, schermata, grafica, design&#10;&#10;Il contenuto generato dall'IA potrebbe non essere corretto.">
            <a:extLst>
              <a:ext uri="{FF2B5EF4-FFF2-40B4-BE49-F238E27FC236}">
                <a16:creationId xmlns:a16="http://schemas.microsoft.com/office/drawing/2014/main" id="{F563CBD8-A933-E980-3C1E-15C3C61E30A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952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ED87F-1F13-DE37-E45D-988A8EBF0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45D0358-111D-CB97-DB2D-633F4858D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5FC8E0-82CC-A211-56FE-BE9EF757B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1357BE-E1C8-28F7-5A67-C08A0641F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C05410-E0F8-9B6F-FD41-198DAF1B1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253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D7F7DC-FFE8-BCA1-A8B9-7B78B6D0B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94C002-67E2-DDD4-D366-8FBD1FE547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FF3A20-02F9-6FE3-1F58-348B7A36E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6D5402C-B515-0EBC-4BB9-964FE033C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683C23-C268-FEA0-B3F1-486E5CCD0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AF4F35-30C8-E8E1-1E19-697DF7571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71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A70665-9D93-5025-974F-221E11752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6D85517-C2A0-9B26-087A-65DDCC18C5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5D6478-2A8B-5E1D-9E58-3F2B29B72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C7D3918-94FF-6F22-B7D7-19A686FEC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6F8C3F4-50D9-2941-4D8D-5BE705637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AE5A7AE-ECD5-0E3A-28A8-C0016D6BA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9508B5F-E663-20D4-C414-FE68F851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7B8BA4-E1FE-DDF8-29E5-39E4719AD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12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41C7E7-5411-6864-B8A5-CC463921C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E9D21D9-981E-DF75-7206-F8BAF4732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20CA96E-D7A8-5ACD-D950-42611D57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D62C9B-8C8C-9ADB-BB85-E0D6CBF50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289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D72930B7-AC85-690F-1EEC-0103FCA5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B594F08-6D36-F809-68DD-E83F2450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1988957-B376-4ACE-4420-5A8A6261C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815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34A357-6AB8-5F5C-8392-1E25AA0EA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515A47-AFEB-BF11-D851-9B4A3907E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C6570D3-4202-20D8-C329-BADAC3357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9CD4DA-F672-5D94-5545-29B4BA0E7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A2B641-EAA0-A697-CC44-30181C3DC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BD4847-BEED-8DC5-6782-D661ACBDA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38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0F649D-DFAF-DE8F-0ED7-8C4FACE37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0DDB9A-2418-D241-23F5-CF8711D250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BAB4B8-9ACB-F208-58F6-CAD581FFC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CE1BEB-9DD6-F239-C296-AEF00AEB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8A7E719-4326-0933-4B78-574051ED2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AF8F0B-7CCB-2515-F21D-9C837646C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497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A79C872-6C3C-FFD9-B02B-B65C2C60B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328D2D-3C13-ED99-5A76-078F83C38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A8CC92-CC50-0B0C-75C1-39EC297A2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F226E-2ED6-244A-9E0D-4FB1E67EFA09}" type="datetimeFigureOut">
              <a:rPr lang="it-IT" smtClean="0"/>
              <a:t>23/09/25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865957-8DAE-AB4F-601D-3F9A5C8B74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BE96BC2-C4F0-D130-68F9-E3446AC4F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81D5E-61AF-AD40-B0CD-A7A99F383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6369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812C7C"/>
          </a:solidFill>
          <a:latin typeface="Bebas Neue 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Barlow Condensed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Barlow Condensed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it/scudo-sicurezza-protezione-sicuro-1086703/" TargetMode="External"/><Relationship Id="rId7" Type="http://schemas.openxmlformats.org/officeDocument/2006/relationships/hyperlink" Target="https://www.euromanet.eu/esi-funds-roma-policies/european-commission-presents-european-pillar-of-social-rights-action-plan-esf-and-rrf-are-key-financial-instruments-for-social-inclusion-and-equality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eco.climatenetwork.org/cop28-eco7-6/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17064781-695A-0ABD-2FFD-8E860DB7A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0115" y="1326400"/>
            <a:ext cx="10411775" cy="2025834"/>
          </a:xfrm>
        </p:spPr>
        <p:txBody>
          <a:bodyPr>
            <a:normAutofit/>
          </a:bodyPr>
          <a:lstStyle/>
          <a:p>
            <a:pPr algn="r"/>
            <a:r>
              <a:rPr lang="it-IT" sz="6600" b="1" dirty="0">
                <a:solidFill>
                  <a:srgbClr val="812C7C"/>
                </a:solidFill>
                <a:latin typeface="Bebas Neue Bold"/>
              </a:rPr>
              <a:t>PROTEGGERE E RILANCIARE </a:t>
            </a:r>
            <a:br>
              <a:rPr lang="it-IT" sz="6600" b="1" dirty="0">
                <a:solidFill>
                  <a:srgbClr val="812C7C"/>
                </a:solidFill>
                <a:latin typeface="Bebas Neue Bold"/>
              </a:rPr>
            </a:br>
            <a:r>
              <a:rPr lang="it-IT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Bold"/>
              </a:rPr>
              <a:t>IL MODELLO EUROPEO</a:t>
            </a:r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4256A62E-BF78-F2EE-4D54-595D9D9B5116}"/>
              </a:ext>
            </a:extLst>
          </p:cNvPr>
          <p:cNvSpPr txBox="1">
            <a:spLocks/>
          </p:cNvSpPr>
          <p:nvPr/>
        </p:nvSpPr>
        <p:spPr>
          <a:xfrm>
            <a:off x="1738186" y="4181500"/>
            <a:ext cx="5829264" cy="27001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Book"/>
              </a:rPr>
              <a:t>Maurizio Ferrera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Bebas Neue Book"/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Book"/>
              </a:rPr>
              <a:t>Università degli Studi di Milano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Bebas Neue Book"/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Book"/>
              </a:rPr>
              <a:t>56° incontro di studi ACLI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Bebas Neue Book"/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latin typeface="Bebas Neue Book"/>
              </a:rPr>
              <a:t>Firenze, 25 settembre 2025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Bebas Neue Book"/>
            </a:endParaRP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  <a:latin typeface="Bebas Neue Book"/>
            </a:endParaRPr>
          </a:p>
        </p:txBody>
      </p:sp>
    </p:spTree>
    <p:extLst>
      <p:ext uri="{BB962C8B-B14F-4D97-AF65-F5344CB8AC3E}">
        <p14:creationId xmlns:p14="http://schemas.microsoft.com/office/powerpoint/2010/main" val="365412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4C5A6C-DAD0-C749-C6F9-F39F67C1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D34276-96C1-6A31-9C91-F91EAC1F5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it-IT" dirty="0"/>
          </a:p>
          <a:p>
            <a:r>
              <a:rPr lang="it-IT" b="1" dirty="0"/>
              <a:t>Mercato: declino competitività, aumento diseguaglianze</a:t>
            </a:r>
          </a:p>
          <a:p>
            <a:r>
              <a:rPr lang="it-IT" dirty="0"/>
              <a:t>Rapporti Letta e Draghi</a:t>
            </a:r>
          </a:p>
          <a:p>
            <a:r>
              <a:rPr lang="it-IT" dirty="0"/>
              <a:t>E l’altra faccia?</a:t>
            </a:r>
          </a:p>
          <a:p>
            <a:r>
              <a:rPr lang="it-IT" dirty="0"/>
              <a:t>Re-</a:t>
            </a:r>
            <a:r>
              <a:rPr lang="it-IT" dirty="0" err="1"/>
              <a:t>regulation</a:t>
            </a:r>
            <a:r>
              <a:rPr lang="it-IT" dirty="0"/>
              <a:t>   (agenda sociale UE)</a:t>
            </a:r>
          </a:p>
          <a:p>
            <a:r>
              <a:rPr lang="it-IT" dirty="0"/>
              <a:t>Istruzione e formazione, </a:t>
            </a:r>
            <a:r>
              <a:rPr lang="it-IT" dirty="0" err="1"/>
              <a:t>pre</a:t>
            </a:r>
            <a:r>
              <a:rPr lang="it-IT" dirty="0"/>
              <a:t>-distribuzione, re-distribuzione (in-work benefits)</a:t>
            </a:r>
          </a:p>
          <a:p>
            <a:endParaRPr lang="it-IT" dirty="0"/>
          </a:p>
          <a:p>
            <a:r>
              <a:rPr lang="it-IT" b="1" dirty="0"/>
              <a:t>Welfare:  mutamento demografico, nuovi rischi</a:t>
            </a:r>
          </a:p>
          <a:p>
            <a:r>
              <a:rPr lang="it-IT" dirty="0"/>
              <a:t>Spirale di </a:t>
            </a:r>
            <a:r>
              <a:rPr lang="it-IT" dirty="0" err="1"/>
              <a:t>degiovanimento</a:t>
            </a:r>
            <a:endParaRPr lang="it-IT" dirty="0"/>
          </a:p>
          <a:p>
            <a:r>
              <a:rPr lang="it-IT" dirty="0"/>
              <a:t>Tasso occupazione (Neet, donne, anziani giovani)  +  immigrazione</a:t>
            </a:r>
          </a:p>
          <a:p>
            <a:r>
              <a:rPr lang="it-IT" dirty="0"/>
              <a:t>FAST</a:t>
            </a:r>
          </a:p>
          <a:p>
            <a:r>
              <a:rPr lang="it-IT" dirty="0"/>
              <a:t>Democrazia:  erosione stato di diritto, tecnocrazia</a:t>
            </a:r>
          </a:p>
          <a:p>
            <a:r>
              <a:rPr lang="it-IT" dirty="0"/>
              <a:t>Pace: minacce esterne</a:t>
            </a:r>
          </a:p>
          <a:p>
            <a:r>
              <a:rPr lang="it-IT" dirty="0"/>
              <a:t>Clima/ambiente: sostenibilità </a:t>
            </a:r>
          </a:p>
        </p:txBody>
      </p:sp>
    </p:spTree>
    <p:extLst>
      <p:ext uri="{BB962C8B-B14F-4D97-AF65-F5344CB8AC3E}">
        <p14:creationId xmlns:p14="http://schemas.microsoft.com/office/powerpoint/2010/main" val="1631785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117CBB-22BE-6630-7172-C51CFAD9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E41221-4AF9-EDB3-2D73-C9ED2FA9E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Democrazia:  erosione stato di diritto, tecnocrazia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Confronto  democrazia/autoritarismo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Mondo, UE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Più liberalismo:  diritti e contropoteri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Sanzioni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Volenterosi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it-IT" sz="15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b="1" dirty="0">
                <a:solidFill>
                  <a:prstClr val="black"/>
                </a:solidFill>
                <a:latin typeface="Calibri" panose="020F0502020204030204"/>
              </a:rPr>
              <a:t>Sicurezza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Side interne  (terrorismo, hacker)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Sfide esterne:  spirito di Shanghai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Pace,  data per scontata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È costata, ma USA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Diplomazia e soft power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Auto-protezione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it-IT" sz="1500" dirty="0">
                <a:solidFill>
                  <a:prstClr val="black"/>
                </a:solidFill>
                <a:latin typeface="Calibri" panose="020F0502020204030204"/>
              </a:rPr>
              <a:t>Pace durevole e </a:t>
            </a:r>
            <a:r>
              <a:rPr lang="it-IT" sz="1500" dirty="0" err="1">
                <a:solidFill>
                  <a:prstClr val="black"/>
                </a:solidFill>
                <a:latin typeface="Calibri" panose="020F0502020204030204"/>
              </a:rPr>
              <a:t>hiusta</a:t>
            </a:r>
            <a:endParaRPr lang="it-IT" sz="15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it-IT" sz="15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it-IT" sz="1500" dirty="0">
              <a:solidFill>
                <a:prstClr val="black"/>
              </a:solidFill>
              <a:latin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it-IT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7115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365BDA-D583-F139-29A7-34149DD9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32787A-0CA8-7717-CA43-BE36DE33B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Mutamento climatico</a:t>
            </a:r>
          </a:p>
          <a:p>
            <a:pPr lvl="1"/>
            <a:r>
              <a:rPr lang="it-IT" dirty="0"/>
              <a:t>Rischio catastrofico</a:t>
            </a:r>
          </a:p>
          <a:p>
            <a:pPr lvl="1"/>
            <a:r>
              <a:rPr lang="it-IT" dirty="0"/>
              <a:t>Necessita di risposte </a:t>
            </a:r>
            <a:r>
              <a:rPr lang="it-IT" dirty="0" err="1"/>
              <a:t>transversali</a:t>
            </a:r>
            <a:r>
              <a:rPr lang="it-IT" dirty="0"/>
              <a:t>, transizione equa ed efficace</a:t>
            </a:r>
          </a:p>
          <a:p>
            <a:endParaRPr lang="it-IT" dirty="0"/>
          </a:p>
          <a:p>
            <a:r>
              <a:rPr lang="it-IT" dirty="0"/>
              <a:t>Integrazione/sovranismo</a:t>
            </a:r>
          </a:p>
          <a:p>
            <a:pPr lvl="1"/>
            <a:r>
              <a:rPr lang="it-IT" dirty="0"/>
              <a:t>Sovranismo è cresciuto, ma in minoranza</a:t>
            </a:r>
          </a:p>
          <a:p>
            <a:pPr lvl="1"/>
            <a:r>
              <a:rPr lang="it-IT" dirty="0"/>
              <a:t>Maggioranza </a:t>
            </a:r>
            <a:r>
              <a:rPr lang="it-IT" dirty="0" err="1"/>
              <a:t>europolitana</a:t>
            </a:r>
            <a:endParaRPr lang="it-IT" dirty="0"/>
          </a:p>
          <a:p>
            <a:pPr lvl="1"/>
            <a:r>
              <a:rPr lang="it-IT" dirty="0" err="1"/>
              <a:t>Persuazione</a:t>
            </a:r>
            <a:r>
              <a:rPr lang="it-IT" dirty="0"/>
              <a:t>, pedagogia, per interesse e per difenderei valori</a:t>
            </a:r>
          </a:p>
        </p:txBody>
      </p:sp>
    </p:spTree>
    <p:extLst>
      <p:ext uri="{BB962C8B-B14F-4D97-AF65-F5344CB8AC3E}">
        <p14:creationId xmlns:p14="http://schemas.microsoft.com/office/powerpoint/2010/main" val="4249178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7F39F5-D10A-3A5C-64F6-2A3524DB2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44D50C-0FBF-0431-2A3A-F00E63600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Pace e prosperità   (economia sociale di mercato)</a:t>
            </a:r>
          </a:p>
          <a:p>
            <a:endParaRPr lang="it-IT" dirty="0"/>
          </a:p>
          <a:p>
            <a:r>
              <a:rPr lang="it-IT" dirty="0"/>
              <a:t>Prosperità sostenibile:  inclusiva, sicura, sorretta da robuste istituzioni democratiche e liberali  e da una governance multi-livello, ancorata alla UE</a:t>
            </a:r>
          </a:p>
        </p:txBody>
      </p:sp>
    </p:spTree>
    <p:extLst>
      <p:ext uri="{BB962C8B-B14F-4D97-AF65-F5344CB8AC3E}">
        <p14:creationId xmlns:p14="http://schemas.microsoft.com/office/powerpoint/2010/main" val="271028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93B016-2860-88B3-ACBA-4A52954EA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612" y="365125"/>
            <a:ext cx="10037379" cy="1325563"/>
          </a:xfrm>
        </p:spPr>
        <p:txBody>
          <a:bodyPr/>
          <a:lstStyle/>
          <a:p>
            <a:pPr algn="r"/>
            <a:r>
              <a:rPr lang="it-IT" b="1" dirty="0"/>
              <a:t>Il problema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BE35AC-8609-1A00-3302-C19836F8F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613" y="1825625"/>
            <a:ext cx="10037379" cy="4351338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L’Europa ha edificato un modello di convivenza unico al mondo, basato sulla combinazione virtuosa tra economia di </a:t>
            </a:r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mercato, democrazia liberale, welfare state, pace interna</a:t>
            </a:r>
          </a:p>
          <a:p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crisi dell’ultimo quindicennio hanno mostrato che la UE possiede insospettate </a:t>
            </a:r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capacità di resilienza</a:t>
            </a:r>
          </a:p>
          <a:p>
            <a:endParaRPr lang="it-IT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Sono però emerse </a:t>
            </a:r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nuove e formidabili sfide 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che rischiano di scuotere le fondamenta  costitutiva della costruzione europea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Come reagire? 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57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951BD7-13B4-4EA0-DD33-FD5F7F821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1653" y="365125"/>
            <a:ext cx="9984829" cy="1325563"/>
          </a:xfrm>
        </p:spPr>
        <p:txBody>
          <a:bodyPr/>
          <a:lstStyle/>
          <a:p>
            <a:pPr algn="r"/>
            <a:r>
              <a:rPr lang="it-IT" b="1" dirty="0"/>
              <a:t>Fare chiarezza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A3212D-DBB3-3BB5-1270-CE213F8B7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1654" y="1825625"/>
            <a:ext cx="9984829" cy="4351338"/>
          </a:xfrm>
        </p:spPr>
        <p:txBody>
          <a:bodyPr/>
          <a:lstStyle/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Nelle situazioni di crisi la politica deve poggiare le proprie decisioni sulla </a:t>
            </a:r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chiarezza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(Weber)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Pacato sapere empirico (conoscenza oggettiva delle tendenze di sviluppo)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Analisi dei valori e delle loro interdipendenze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Mappa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utile per identificare le sfide,  le loro  interdipendenze e dunque le soluzioni</a:t>
            </a:r>
          </a:p>
        </p:txBody>
      </p:sp>
    </p:spTree>
    <p:extLst>
      <p:ext uri="{BB962C8B-B14F-4D97-AF65-F5344CB8AC3E}">
        <p14:creationId xmlns:p14="http://schemas.microsoft.com/office/powerpoint/2010/main" val="2436890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3B6DB-B81B-C768-2A92-F10AA5C5B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102" y="198507"/>
            <a:ext cx="10058400" cy="1325563"/>
          </a:xfrm>
        </p:spPr>
        <p:txBody>
          <a:bodyPr/>
          <a:lstStyle/>
          <a:p>
            <a:pPr algn="r"/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modello europeo:  </a:t>
            </a:r>
            <a:r>
              <a:rPr lang="it-IT" b="1" dirty="0"/>
              <a:t>origini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996B28-5FA2-343F-6223-5F576515A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102" y="1690688"/>
            <a:ext cx="9724697" cy="3984897"/>
          </a:xfrm>
        </p:spPr>
        <p:txBody>
          <a:bodyPr>
            <a:normAutofit fontScale="92500" lnSpcReduction="10000"/>
          </a:bodyPr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marL="0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Doppio circolo virtuoso:  prosperità e stabilità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30A70A2-BAC5-1328-2C24-4F2EB9565D93}"/>
              </a:ext>
            </a:extLst>
          </p:cNvPr>
          <p:cNvSpPr txBox="1"/>
          <p:nvPr/>
        </p:nvSpPr>
        <p:spPr>
          <a:xfrm rot="10800000" flipH="1" flipV="1">
            <a:off x="8904546" y="2274838"/>
            <a:ext cx="2782956" cy="2308324"/>
          </a:xfrm>
          <a:prstGeom prst="rect">
            <a:avLst/>
          </a:prstGeom>
          <a:ln w="38100">
            <a:solidFill>
              <a:srgbClr val="FDC72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Contesto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Integrazione europea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Confronto capitalismo/comunismo</a:t>
            </a:r>
          </a:p>
          <a:p>
            <a:endParaRPr lang="it-IT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Pax americana</a:t>
            </a:r>
          </a:p>
        </p:txBody>
      </p: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D9BE8DAA-7A2E-A165-C716-BE3F3D6E8782}"/>
              </a:ext>
            </a:extLst>
          </p:cNvPr>
          <p:cNvGrpSpPr/>
          <p:nvPr/>
        </p:nvGrpSpPr>
        <p:grpSpPr>
          <a:xfrm>
            <a:off x="3275629" y="1811736"/>
            <a:ext cx="5013372" cy="3234525"/>
            <a:chOff x="1073426" y="1985103"/>
            <a:chExt cx="5013372" cy="3234525"/>
          </a:xfrm>
        </p:grpSpPr>
        <p:sp>
          <p:nvSpPr>
            <p:cNvPr id="4" name="Rombo 3">
              <a:extLst>
                <a:ext uri="{FF2B5EF4-FFF2-40B4-BE49-F238E27FC236}">
                  <a16:creationId xmlns:a16="http://schemas.microsoft.com/office/drawing/2014/main" id="{648B94E3-1403-694B-217B-355B9A10AE9A}"/>
                </a:ext>
              </a:extLst>
            </p:cNvPr>
            <p:cNvSpPr/>
            <p:nvPr/>
          </p:nvSpPr>
          <p:spPr>
            <a:xfrm>
              <a:off x="2668654" y="2490926"/>
              <a:ext cx="2020957" cy="2276061"/>
            </a:xfrm>
            <a:prstGeom prst="diamond">
              <a:avLst/>
            </a:prstGeom>
            <a:solidFill>
              <a:srgbClr val="FDC72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B5F32DD4-FE20-B000-58CB-A6101DCE3243}"/>
                </a:ext>
              </a:extLst>
            </p:cNvPr>
            <p:cNvSpPr txBox="1"/>
            <p:nvPr/>
          </p:nvSpPr>
          <p:spPr>
            <a:xfrm>
              <a:off x="2633496" y="1985103"/>
              <a:ext cx="2191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>
                  <a:solidFill>
                    <a:schemeClr val="accent1">
                      <a:lumMod val="75000"/>
                    </a:schemeClr>
                  </a:solidFill>
                </a:rPr>
                <a:t>Economia di mercato</a:t>
              </a:r>
            </a:p>
          </p:txBody>
        </p:sp>
        <p:sp>
          <p:nvSpPr>
            <p:cNvPr id="6" name="CasellaDiTesto 5">
              <a:extLst>
                <a:ext uri="{FF2B5EF4-FFF2-40B4-BE49-F238E27FC236}">
                  <a16:creationId xmlns:a16="http://schemas.microsoft.com/office/drawing/2014/main" id="{7FE9A361-A4FA-5F48-B614-9DEBCD030417}"/>
                </a:ext>
              </a:extLst>
            </p:cNvPr>
            <p:cNvSpPr txBox="1"/>
            <p:nvPr/>
          </p:nvSpPr>
          <p:spPr>
            <a:xfrm>
              <a:off x="1073426" y="3349487"/>
              <a:ext cx="135780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>
                  <a:solidFill>
                    <a:schemeClr val="accent1">
                      <a:lumMod val="75000"/>
                    </a:schemeClr>
                  </a:solidFill>
                </a:rPr>
                <a:t>Democrazia </a:t>
              </a:r>
            </a:p>
            <a:p>
              <a:r>
                <a:rPr lang="it-IT" b="1" dirty="0">
                  <a:solidFill>
                    <a:schemeClr val="accent1">
                      <a:lumMod val="75000"/>
                    </a:schemeClr>
                  </a:solidFill>
                </a:rPr>
                <a:t>liberale</a:t>
              </a:r>
            </a:p>
          </p:txBody>
        </p:sp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4DC75269-BCD5-FFB1-A8C0-F0E0A2FC2776}"/>
                </a:ext>
              </a:extLst>
            </p:cNvPr>
            <p:cNvSpPr txBox="1"/>
            <p:nvPr/>
          </p:nvSpPr>
          <p:spPr>
            <a:xfrm>
              <a:off x="5049078" y="3429000"/>
              <a:ext cx="10377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>
                  <a:solidFill>
                    <a:schemeClr val="accent1">
                      <a:lumMod val="75000"/>
                    </a:schemeClr>
                  </a:solidFill>
                </a:rPr>
                <a:t>sicurezza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14C41F5C-4033-5C9F-C95D-5FB69CEAEEA6}"/>
                </a:ext>
              </a:extLst>
            </p:cNvPr>
            <p:cNvSpPr txBox="1"/>
            <p:nvPr/>
          </p:nvSpPr>
          <p:spPr>
            <a:xfrm>
              <a:off x="3110948" y="4850296"/>
              <a:ext cx="146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b="1" dirty="0">
                  <a:solidFill>
                    <a:schemeClr val="accent1">
                      <a:lumMod val="75000"/>
                    </a:schemeClr>
                  </a:solidFill>
                </a:rPr>
                <a:t>Welfare 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789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24C4A-A525-BC5F-7F96-C2DFF0B2E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2676" y="365125"/>
            <a:ext cx="9919024" cy="1325563"/>
          </a:xfrm>
        </p:spPr>
        <p:txBody>
          <a:bodyPr/>
          <a:lstStyle/>
          <a:p>
            <a:pPr algn="r"/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modello europeo:  </a:t>
            </a:r>
            <a:r>
              <a:rPr lang="it-IT" b="1" dirty="0"/>
              <a:t>evoluzione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423541-A523-7BF2-B8DF-B325A7602939}"/>
              </a:ext>
            </a:extLst>
          </p:cNvPr>
          <p:cNvSpPr txBox="1"/>
          <p:nvPr/>
        </p:nvSpPr>
        <p:spPr>
          <a:xfrm>
            <a:off x="1063487" y="20971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B6F21C04-F89D-A1FC-93F2-1976B3233F9A}"/>
              </a:ext>
            </a:extLst>
          </p:cNvPr>
          <p:cNvGrpSpPr/>
          <p:nvPr/>
        </p:nvGrpSpPr>
        <p:grpSpPr>
          <a:xfrm>
            <a:off x="2060229" y="1950941"/>
            <a:ext cx="5002408" cy="3234525"/>
            <a:chOff x="1073426" y="1985103"/>
            <a:chExt cx="5002408" cy="3234525"/>
          </a:xfrm>
        </p:grpSpPr>
        <p:sp>
          <p:nvSpPr>
            <p:cNvPr id="6" name="Rombo 5">
              <a:extLst>
                <a:ext uri="{FF2B5EF4-FFF2-40B4-BE49-F238E27FC236}">
                  <a16:creationId xmlns:a16="http://schemas.microsoft.com/office/drawing/2014/main" id="{DA4BF5DD-E7B6-37F4-EB0A-310318952C96}"/>
                </a:ext>
              </a:extLst>
            </p:cNvPr>
            <p:cNvSpPr/>
            <p:nvPr/>
          </p:nvSpPr>
          <p:spPr>
            <a:xfrm>
              <a:off x="2668654" y="2490926"/>
              <a:ext cx="2160848" cy="2276061"/>
            </a:xfrm>
            <a:prstGeom prst="diamond">
              <a:avLst/>
            </a:prstGeom>
            <a:solidFill>
              <a:srgbClr val="812C7C"/>
            </a:solidFill>
            <a:ln>
              <a:solidFill>
                <a:srgbClr val="812C7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02137BB6-57AE-DD1A-616E-D03B15755917}"/>
                </a:ext>
              </a:extLst>
            </p:cNvPr>
            <p:cNvSpPr txBox="1"/>
            <p:nvPr/>
          </p:nvSpPr>
          <p:spPr>
            <a:xfrm>
              <a:off x="2633496" y="1985103"/>
              <a:ext cx="21608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>
                  <a:solidFill>
                    <a:schemeClr val="accent1">
                      <a:lumMod val="75000"/>
                    </a:schemeClr>
                  </a:solidFill>
                </a:rPr>
                <a:t>Economia di mercato</a:t>
              </a:r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7ABB63FB-3528-ED44-B5A4-6F2845E84984}"/>
                </a:ext>
              </a:extLst>
            </p:cNvPr>
            <p:cNvSpPr txBox="1"/>
            <p:nvPr/>
          </p:nvSpPr>
          <p:spPr>
            <a:xfrm>
              <a:off x="1073426" y="3349487"/>
              <a:ext cx="134049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>
                  <a:solidFill>
                    <a:schemeClr val="accent1">
                      <a:lumMod val="75000"/>
                    </a:schemeClr>
                  </a:solidFill>
                </a:rPr>
                <a:t>Democrazia </a:t>
              </a:r>
            </a:p>
            <a:p>
              <a:r>
                <a:rPr lang="it-IT" dirty="0">
                  <a:solidFill>
                    <a:schemeClr val="accent1">
                      <a:lumMod val="75000"/>
                    </a:schemeClr>
                  </a:solidFill>
                </a:rPr>
                <a:t>liberale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534301C4-84D9-22FD-F588-3866238F6DE1}"/>
                </a:ext>
              </a:extLst>
            </p:cNvPr>
            <p:cNvSpPr txBox="1"/>
            <p:nvPr/>
          </p:nvSpPr>
          <p:spPr>
            <a:xfrm>
              <a:off x="5049078" y="3429000"/>
              <a:ext cx="10267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/>
                <a:t>sicurezza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65D2B518-BD78-4762-F86C-4E87D7883DAE}"/>
                </a:ext>
              </a:extLst>
            </p:cNvPr>
            <p:cNvSpPr txBox="1"/>
            <p:nvPr/>
          </p:nvSpPr>
          <p:spPr>
            <a:xfrm>
              <a:off x="3110948" y="4850296"/>
              <a:ext cx="14314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it-IT" dirty="0">
                  <a:solidFill>
                    <a:schemeClr val="accent1">
                      <a:lumMod val="75000"/>
                    </a:schemeClr>
                  </a:solidFill>
                </a:rPr>
                <a:t>Welfare state</a:t>
              </a:r>
            </a:p>
          </p:txBody>
        </p:sp>
        <p:cxnSp>
          <p:nvCxnSpPr>
            <p:cNvPr id="11" name="Connettore 2 10">
              <a:extLst>
                <a:ext uri="{FF2B5EF4-FFF2-40B4-BE49-F238E27FC236}">
                  <a16:creationId xmlns:a16="http://schemas.microsoft.com/office/drawing/2014/main" id="{4F0DDDFD-7F46-F1D8-75C1-F2758ECAFB8E}"/>
                </a:ext>
              </a:extLst>
            </p:cNvPr>
            <p:cNvCxnSpPr>
              <a:cxnSpLocks/>
            </p:cNvCxnSpPr>
            <p:nvPr/>
          </p:nvCxnSpPr>
          <p:spPr>
            <a:xfrm>
              <a:off x="3731441" y="2958065"/>
              <a:ext cx="0" cy="1341782"/>
            </a:xfrm>
            <a:prstGeom prst="straightConnector1">
              <a:avLst/>
            </a:prstGeom>
            <a:ln w="571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egnaposto contenuto 11">
            <a:extLst>
              <a:ext uri="{FF2B5EF4-FFF2-40B4-BE49-F238E27FC236}">
                <a16:creationId xmlns:a16="http://schemas.microsoft.com/office/drawing/2014/main" id="{F51690BB-777F-C110-C47A-0BBB0914224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 rot="10800000" flipH="1" flipV="1">
            <a:off x="7874648" y="1985103"/>
            <a:ext cx="3747053" cy="3200363"/>
          </a:xfrm>
          <a:prstGeom prst="rect">
            <a:avLst/>
          </a:prstGeom>
          <a:ln w="38100">
            <a:solidFill>
              <a:srgbClr val="FDC72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Contesto</a:t>
            </a:r>
          </a:p>
          <a:p>
            <a:pPr lvl="1"/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Sfide endogene</a:t>
            </a:r>
          </a:p>
          <a:p>
            <a:pPr lvl="1"/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Sfide esogene</a:t>
            </a:r>
          </a:p>
          <a:p>
            <a:pPr lvl="1"/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Esaurimento pax americana</a:t>
            </a:r>
          </a:p>
          <a:p>
            <a:pPr lvl="1"/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Nuovo confronto fra democrazie e autoritarismi</a:t>
            </a:r>
          </a:p>
          <a:p>
            <a:pPr lvl="1"/>
            <a:r>
              <a:rPr lang="it-IT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Presidenza Trump e allontanamento USA-Europa</a:t>
            </a:r>
          </a:p>
          <a:p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59590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12494-C655-0496-566C-ABFDF4C6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696" y="365125"/>
            <a:ext cx="9630103" cy="1325563"/>
          </a:xfrm>
        </p:spPr>
        <p:txBody>
          <a:bodyPr/>
          <a:lstStyle/>
          <a:p>
            <a:pPr algn="r"/>
            <a:r>
              <a:rPr lang="it-IT" b="1" dirty="0"/>
              <a:t>Le nuove sfide</a:t>
            </a:r>
          </a:p>
        </p:txBody>
      </p:sp>
      <p:sp>
        <p:nvSpPr>
          <p:cNvPr id="4" name="Triangolo isoscele 3">
            <a:extLst>
              <a:ext uri="{FF2B5EF4-FFF2-40B4-BE49-F238E27FC236}">
                <a16:creationId xmlns:a16="http://schemas.microsoft.com/office/drawing/2014/main" id="{F31524C5-F251-435C-0AD6-87AC68A8EB13}"/>
              </a:ext>
            </a:extLst>
          </p:cNvPr>
          <p:cNvSpPr/>
          <p:nvPr/>
        </p:nvSpPr>
        <p:spPr>
          <a:xfrm>
            <a:off x="2153203" y="1313356"/>
            <a:ext cx="3041374" cy="2557533"/>
          </a:xfrm>
          <a:prstGeom prst="triangle">
            <a:avLst/>
          </a:prstGeom>
          <a:solidFill>
            <a:srgbClr val="812C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100" dirty="0"/>
          </a:p>
          <a:p>
            <a:pPr algn="ctr"/>
            <a:endParaRPr lang="it-IT" sz="1100" dirty="0"/>
          </a:p>
          <a:p>
            <a:pPr algn="ctr"/>
            <a:endParaRPr lang="it-IT" sz="1100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Aumento diseguaglianze economiche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decino della </a:t>
            </a:r>
            <a:r>
              <a:rPr lang="it-IT" sz="1400" b="1" dirty="0" err="1"/>
              <a:t>competitiità</a:t>
            </a:r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Declino di competitività</a:t>
            </a:r>
          </a:p>
          <a:p>
            <a:pPr algn="ctr"/>
            <a:endParaRPr lang="it-IT" sz="1400" dirty="0"/>
          </a:p>
          <a:p>
            <a:pPr algn="ctr"/>
            <a:endParaRPr lang="it-IT" sz="1400" dirty="0"/>
          </a:p>
          <a:p>
            <a:pPr algn="ctr"/>
            <a:endParaRPr lang="it-IT" sz="1100" dirty="0"/>
          </a:p>
          <a:p>
            <a:pPr algn="ctr"/>
            <a:endParaRPr lang="it-IT" sz="1100" dirty="0"/>
          </a:p>
          <a:p>
            <a:pPr algn="ctr"/>
            <a:endParaRPr lang="it-IT" sz="1100" dirty="0"/>
          </a:p>
          <a:p>
            <a:pPr algn="ctr"/>
            <a:endParaRPr lang="it-IT" sz="1100" dirty="0"/>
          </a:p>
        </p:txBody>
      </p:sp>
      <p:sp>
        <p:nvSpPr>
          <p:cNvPr id="5" name="Triangolo isoscele 4">
            <a:extLst>
              <a:ext uri="{FF2B5EF4-FFF2-40B4-BE49-F238E27FC236}">
                <a16:creationId xmlns:a16="http://schemas.microsoft.com/office/drawing/2014/main" id="{551E6C7B-A47D-401D-408D-B98B0532457A}"/>
              </a:ext>
            </a:extLst>
          </p:cNvPr>
          <p:cNvSpPr/>
          <p:nvPr/>
        </p:nvSpPr>
        <p:spPr>
          <a:xfrm>
            <a:off x="7575705" y="1317223"/>
            <a:ext cx="3250095" cy="2449203"/>
          </a:xfrm>
          <a:prstGeom prst="triangle">
            <a:avLst/>
          </a:prstGeom>
          <a:solidFill>
            <a:srgbClr val="812C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/>
              <a:t>Mutamento demografico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Sfida dei costi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Emergenza di nuovi rischi e bisogni</a:t>
            </a:r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endParaRPr lang="it-IT" sz="1400" dirty="0"/>
          </a:p>
          <a:p>
            <a:pPr algn="ctr"/>
            <a:endParaRPr lang="it-IT" sz="1400" dirty="0"/>
          </a:p>
          <a:p>
            <a:pPr algn="ctr"/>
            <a:endParaRPr lang="it-IT" sz="1400" dirty="0"/>
          </a:p>
        </p:txBody>
      </p:sp>
      <p:sp>
        <p:nvSpPr>
          <p:cNvPr id="6" name="Triangolo isoscele 5">
            <a:extLst>
              <a:ext uri="{FF2B5EF4-FFF2-40B4-BE49-F238E27FC236}">
                <a16:creationId xmlns:a16="http://schemas.microsoft.com/office/drawing/2014/main" id="{C136E238-B8AE-2E1D-3E90-B415831A1838}"/>
              </a:ext>
            </a:extLst>
          </p:cNvPr>
          <p:cNvSpPr/>
          <p:nvPr/>
        </p:nvSpPr>
        <p:spPr>
          <a:xfrm>
            <a:off x="2229249" y="4139891"/>
            <a:ext cx="3175553" cy="2449203"/>
          </a:xfrm>
          <a:prstGeom prst="triangle">
            <a:avLst/>
          </a:prstGeom>
          <a:solidFill>
            <a:srgbClr val="812C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sz="1400" b="1" dirty="0"/>
              <a:t>Populismo</a:t>
            </a:r>
          </a:p>
          <a:p>
            <a:pPr algn="ctr"/>
            <a:endParaRPr lang="it-IT" sz="1400" b="1" dirty="0"/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Tecnocrazia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Sovranismo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tendenze illiberali</a:t>
            </a:r>
          </a:p>
          <a:p>
            <a:pPr algn="ctr"/>
            <a:r>
              <a:rPr lang="it-IT" sz="1400" b="1" dirty="0"/>
              <a:t>i</a:t>
            </a:r>
          </a:p>
          <a:p>
            <a:pPr algn="ctr"/>
            <a:endParaRPr lang="it-IT" sz="1400" b="1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Tendenze illiberali</a:t>
            </a:r>
          </a:p>
        </p:txBody>
      </p:sp>
      <p:sp>
        <p:nvSpPr>
          <p:cNvPr id="7" name="Triangolo isoscele 6">
            <a:extLst>
              <a:ext uri="{FF2B5EF4-FFF2-40B4-BE49-F238E27FC236}">
                <a16:creationId xmlns:a16="http://schemas.microsoft.com/office/drawing/2014/main" id="{21171AD4-D63E-47C7-8253-34DF403F09A4}"/>
              </a:ext>
            </a:extLst>
          </p:cNvPr>
          <p:cNvSpPr/>
          <p:nvPr/>
        </p:nvSpPr>
        <p:spPr>
          <a:xfrm>
            <a:off x="7785930" y="4139890"/>
            <a:ext cx="3041375" cy="2449203"/>
          </a:xfrm>
          <a:prstGeom prst="triangle">
            <a:avLst/>
          </a:prstGeom>
          <a:solidFill>
            <a:srgbClr val="812C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sz="1400" b="1" dirty="0"/>
              <a:t>Minacce interne (</a:t>
            </a:r>
            <a:r>
              <a:rPr lang="it-IT" sz="1400" b="1" dirty="0" err="1"/>
              <a:t>e.g</a:t>
            </a:r>
            <a:r>
              <a:rPr lang="it-IT" sz="1400" b="1" dirty="0"/>
              <a:t>-terrorismo) </a:t>
            </a:r>
          </a:p>
          <a:p>
            <a:pPr algn="ctr"/>
            <a:endParaRPr lang="it-IT" sz="1400" b="1" dirty="0"/>
          </a:p>
          <a:p>
            <a:pPr algn="ctr"/>
            <a:r>
              <a:rPr lang="it-IT" sz="1400" b="1" dirty="0"/>
              <a:t>Minacce esterne (regimi autoritari)</a:t>
            </a:r>
          </a:p>
          <a:p>
            <a:pPr algn="ctr"/>
            <a:endParaRPr lang="it-IT" sz="1400" b="1" dirty="0"/>
          </a:p>
          <a:p>
            <a:pPr algn="ctr"/>
            <a:endParaRPr lang="it-IT" sz="1400" dirty="0"/>
          </a:p>
          <a:p>
            <a:pPr algn="ctr"/>
            <a:endParaRPr lang="it-IT" sz="1400" dirty="0"/>
          </a:p>
          <a:p>
            <a:pPr algn="ctr"/>
            <a:endParaRPr lang="it-IT" dirty="0"/>
          </a:p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D7FFA37-8241-1A9C-C531-746C95EA9560}"/>
              </a:ext>
            </a:extLst>
          </p:cNvPr>
          <p:cNvSpPr txBox="1"/>
          <p:nvPr/>
        </p:nvSpPr>
        <p:spPr>
          <a:xfrm>
            <a:off x="1547580" y="2268958"/>
            <a:ext cx="12288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Economia</a:t>
            </a:r>
          </a:p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 mercato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E7E9773-5322-2415-FC71-986C84583FFC}"/>
              </a:ext>
            </a:extLst>
          </p:cNvPr>
          <p:cNvSpPr txBox="1"/>
          <p:nvPr/>
        </p:nvSpPr>
        <p:spPr>
          <a:xfrm>
            <a:off x="1563236" y="4718161"/>
            <a:ext cx="1304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Democrazia</a:t>
            </a:r>
          </a:p>
          <a:p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liberale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5110C13-9951-2F6F-01EA-38B823199364}"/>
              </a:ext>
            </a:extLst>
          </p:cNvPr>
          <p:cNvSpPr txBox="1"/>
          <p:nvPr/>
        </p:nvSpPr>
        <p:spPr>
          <a:xfrm>
            <a:off x="9982943" y="1686755"/>
            <a:ext cx="970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Welfare</a:t>
            </a:r>
          </a:p>
          <a:p>
            <a:r>
              <a:rPr lang="it-IT" dirty="0"/>
              <a:t>state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4099904-57C1-FF39-8E04-6B2F4F308174}"/>
              </a:ext>
            </a:extLst>
          </p:cNvPr>
          <p:cNvSpPr txBox="1"/>
          <p:nvPr/>
        </p:nvSpPr>
        <p:spPr>
          <a:xfrm>
            <a:off x="9962751" y="4524915"/>
            <a:ext cx="1042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Sicurezza</a:t>
            </a:r>
          </a:p>
        </p:txBody>
      </p:sp>
      <p:sp>
        <p:nvSpPr>
          <p:cNvPr id="13" name="Ovale 12">
            <a:extLst>
              <a:ext uri="{FF2B5EF4-FFF2-40B4-BE49-F238E27FC236}">
                <a16:creationId xmlns:a16="http://schemas.microsoft.com/office/drawing/2014/main" id="{C85FDAF7-2DFD-599A-0832-86A116EAC344}"/>
              </a:ext>
            </a:extLst>
          </p:cNvPr>
          <p:cNvSpPr/>
          <p:nvPr/>
        </p:nvSpPr>
        <p:spPr>
          <a:xfrm>
            <a:off x="5454039" y="3267065"/>
            <a:ext cx="2066511" cy="1627182"/>
          </a:xfrm>
          <a:prstGeom prst="ellipse">
            <a:avLst/>
          </a:prstGeom>
          <a:solidFill>
            <a:srgbClr val="812C7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Mutamento climatico</a:t>
            </a:r>
          </a:p>
        </p:txBody>
      </p:sp>
    </p:spTree>
    <p:extLst>
      <p:ext uri="{BB962C8B-B14F-4D97-AF65-F5344CB8AC3E}">
        <p14:creationId xmlns:p14="http://schemas.microsoft.com/office/powerpoint/2010/main" val="104503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B223E3-0CE4-4D7C-6297-F6D7C4536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0522" cy="1325563"/>
          </a:xfrm>
        </p:spPr>
        <p:txBody>
          <a:bodyPr/>
          <a:lstStyle/>
          <a:p>
            <a:pPr algn="r"/>
            <a:r>
              <a:rPr lang="it-IT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L’agenda:  </a:t>
            </a:r>
            <a:r>
              <a:rPr lang="it-IT" b="1" dirty="0"/>
              <a:t>elementi essenziali</a:t>
            </a:r>
          </a:p>
        </p:txBody>
      </p:sp>
      <p:pic>
        <p:nvPicPr>
          <p:cNvPr id="13" name="Segnaposto contenuto 12">
            <a:extLst>
              <a:ext uri="{FF2B5EF4-FFF2-40B4-BE49-F238E27FC236}">
                <a16:creationId xmlns:a16="http://schemas.microsoft.com/office/drawing/2014/main" id="{944A4251-0C62-1DF8-6E46-3F5BE20DD6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320498" y="1943008"/>
            <a:ext cx="914400" cy="914400"/>
          </a:xfrm>
        </p:spPr>
      </p:pic>
      <p:sp>
        <p:nvSpPr>
          <p:cNvPr id="4" name="Pentagono 3">
            <a:extLst>
              <a:ext uri="{FF2B5EF4-FFF2-40B4-BE49-F238E27FC236}">
                <a16:creationId xmlns:a16="http://schemas.microsoft.com/office/drawing/2014/main" id="{4396E1BA-C80B-8342-DB0E-D60F562CB07D}"/>
              </a:ext>
            </a:extLst>
          </p:cNvPr>
          <p:cNvSpPr/>
          <p:nvPr/>
        </p:nvSpPr>
        <p:spPr>
          <a:xfrm>
            <a:off x="4458280" y="3235548"/>
            <a:ext cx="2554357" cy="1520686"/>
          </a:xfrm>
          <a:prstGeom prst="pentagon">
            <a:avLst/>
          </a:prstGeom>
          <a:solidFill>
            <a:schemeClr val="bg1"/>
          </a:solidFill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chemeClr val="bg1"/>
              </a:solidFill>
            </a:endParaRPr>
          </a:p>
        </p:txBody>
      </p:sp>
      <p:grpSp>
        <p:nvGrpSpPr>
          <p:cNvPr id="27" name="Gruppo 26">
            <a:extLst>
              <a:ext uri="{FF2B5EF4-FFF2-40B4-BE49-F238E27FC236}">
                <a16:creationId xmlns:a16="http://schemas.microsoft.com/office/drawing/2014/main" id="{82D31EBD-50EC-50FE-B4E4-AE4A63D1A5F4}"/>
              </a:ext>
            </a:extLst>
          </p:cNvPr>
          <p:cNvGrpSpPr/>
          <p:nvPr/>
        </p:nvGrpSpPr>
        <p:grpSpPr>
          <a:xfrm>
            <a:off x="3789873" y="2916523"/>
            <a:ext cx="4181310" cy="2088440"/>
            <a:chOff x="1396448" y="2315530"/>
            <a:chExt cx="3891169" cy="2088440"/>
          </a:xfrm>
        </p:grpSpPr>
        <p:sp>
          <p:nvSpPr>
            <p:cNvPr id="7" name="CasellaDiTesto 6">
              <a:extLst>
                <a:ext uri="{FF2B5EF4-FFF2-40B4-BE49-F238E27FC236}">
                  <a16:creationId xmlns:a16="http://schemas.microsoft.com/office/drawing/2014/main" id="{8A447607-2519-0ECB-F4DB-F7D06AC80E3C}"/>
                </a:ext>
              </a:extLst>
            </p:cNvPr>
            <p:cNvSpPr txBox="1"/>
            <p:nvPr/>
          </p:nvSpPr>
          <p:spPr>
            <a:xfrm>
              <a:off x="1396448" y="3105834"/>
              <a:ext cx="130202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Economia</a:t>
              </a:r>
            </a:p>
            <a:p>
              <a:r>
                <a:rPr lang="it-IT" b="1" dirty="0"/>
                <a:t> di mercato</a:t>
              </a:r>
            </a:p>
          </p:txBody>
        </p:sp>
        <p:sp>
          <p:nvSpPr>
            <p:cNvPr id="8" name="CasellaDiTesto 7">
              <a:extLst>
                <a:ext uri="{FF2B5EF4-FFF2-40B4-BE49-F238E27FC236}">
                  <a16:creationId xmlns:a16="http://schemas.microsoft.com/office/drawing/2014/main" id="{C36F25EF-3A9A-FB4A-89C4-C0F3E5A30F69}"/>
                </a:ext>
              </a:extLst>
            </p:cNvPr>
            <p:cNvSpPr txBox="1"/>
            <p:nvPr/>
          </p:nvSpPr>
          <p:spPr>
            <a:xfrm>
              <a:off x="2819399" y="2315530"/>
              <a:ext cx="16267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Democrazia</a:t>
              </a:r>
            </a:p>
            <a:p>
              <a:r>
                <a:rPr lang="it-IT" b="1" dirty="0"/>
                <a:t> liberale</a:t>
              </a:r>
            </a:p>
          </p:txBody>
        </p:sp>
        <p:sp>
          <p:nvSpPr>
            <p:cNvPr id="9" name="CasellaDiTesto 8">
              <a:extLst>
                <a:ext uri="{FF2B5EF4-FFF2-40B4-BE49-F238E27FC236}">
                  <a16:creationId xmlns:a16="http://schemas.microsoft.com/office/drawing/2014/main" id="{7DF528F4-5CF2-CF90-54FF-0AA2F7E7E0BE}"/>
                </a:ext>
              </a:extLst>
            </p:cNvPr>
            <p:cNvSpPr txBox="1"/>
            <p:nvPr/>
          </p:nvSpPr>
          <p:spPr>
            <a:xfrm>
              <a:off x="4373217" y="3075872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Welfare state</a:t>
              </a:r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537162FC-5101-E8EA-A6C0-4B839881CA0B}"/>
                </a:ext>
              </a:extLst>
            </p:cNvPr>
            <p:cNvSpPr txBox="1"/>
            <p:nvPr/>
          </p:nvSpPr>
          <p:spPr>
            <a:xfrm>
              <a:off x="3841473" y="3991355"/>
              <a:ext cx="10634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Sicurezza</a:t>
              </a:r>
            </a:p>
          </p:txBody>
        </p:sp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528556C5-B4C6-A8D9-F419-BFC13A55F917}"/>
                </a:ext>
              </a:extLst>
            </p:cNvPr>
            <p:cNvSpPr txBox="1"/>
            <p:nvPr/>
          </p:nvSpPr>
          <p:spPr>
            <a:xfrm>
              <a:off x="1734378" y="4034638"/>
              <a:ext cx="15107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b="1" dirty="0"/>
                <a:t>Sostenibilità</a:t>
              </a:r>
            </a:p>
          </p:txBody>
        </p:sp>
      </p:grpSp>
      <p:pic>
        <p:nvPicPr>
          <p:cNvPr id="14" name="Segnaposto contenuto 12">
            <a:extLst>
              <a:ext uri="{FF2B5EF4-FFF2-40B4-BE49-F238E27FC236}">
                <a16:creationId xmlns:a16="http://schemas.microsoft.com/office/drawing/2014/main" id="{D766B837-4EE1-46E4-DF5A-2F201F9E0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609725" y="5210628"/>
            <a:ext cx="914400" cy="914400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4599964A-70B1-8BBF-B944-F83EB1E307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3957684" y="5136084"/>
            <a:ext cx="1063487" cy="1063487"/>
          </a:xfrm>
          <a:prstGeom prst="rect">
            <a:avLst/>
          </a:prstGeom>
        </p:spPr>
      </p:pic>
      <p:pic>
        <p:nvPicPr>
          <p:cNvPr id="29" name="Immagine 28">
            <a:extLst>
              <a:ext uri="{FF2B5EF4-FFF2-40B4-BE49-F238E27FC236}">
                <a16:creationId xmlns:a16="http://schemas.microsoft.com/office/drawing/2014/main" id="{16E06C5C-5D63-36D7-5FED-2D43BA0EFF7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136727" y="3235548"/>
            <a:ext cx="1669677" cy="1441487"/>
          </a:xfrm>
          <a:prstGeom prst="rect">
            <a:avLst/>
          </a:prstGeom>
        </p:spPr>
      </p:pic>
      <p:graphicFrame>
        <p:nvGraphicFramePr>
          <p:cNvPr id="31" name="Tabella 30">
            <a:extLst>
              <a:ext uri="{FF2B5EF4-FFF2-40B4-BE49-F238E27FC236}">
                <a16:creationId xmlns:a16="http://schemas.microsoft.com/office/drawing/2014/main" id="{5D871F5F-90C8-6BF4-5C81-975D248F4753}"/>
              </a:ext>
            </a:extLst>
          </p:cNvPr>
          <p:cNvGraphicFramePr>
            <a:graphicFrameLocks noGrp="1"/>
          </p:cNvGraphicFramePr>
          <p:nvPr/>
        </p:nvGraphicFramePr>
        <p:xfrm>
          <a:off x="882541" y="3429000"/>
          <a:ext cx="2787650" cy="894196"/>
        </p:xfrm>
        <a:graphic>
          <a:graphicData uri="http://schemas.openxmlformats.org/drawingml/2006/table">
            <a:tbl>
              <a:tblPr firstRow="1" firstCol="1" bandRow="1"/>
              <a:tblGrid>
                <a:gridCol w="2787650">
                  <a:extLst>
                    <a:ext uri="{9D8B030D-6E8A-4147-A177-3AD203B41FA5}">
                      <a16:colId xmlns:a16="http://schemas.microsoft.com/office/drawing/2014/main" val="1708029135"/>
                    </a:ext>
                  </a:extLst>
                </a:gridCol>
              </a:tblGrid>
              <a:tr h="894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857250" algn="l"/>
                        </a:tabLst>
                      </a:pPr>
                      <a:r>
                        <a:rPr lang="en-GB" sz="1800" kern="100" dirty="0">
                          <a:solidFill>
                            <a:srgbClr val="2F559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GB" sz="1800" b="1" kern="100" dirty="0">
                          <a:solidFill>
                            <a:srgbClr val="2F559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plan for Europe's sustainable prosperity and competitiveness</a:t>
                      </a:r>
                      <a:endParaRPr lang="it-IT" sz="18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028066"/>
                  </a:ext>
                </a:extLst>
              </a:tr>
            </a:tbl>
          </a:graphicData>
        </a:graphic>
      </p:graphicFrame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00C19F74-0B3B-EB10-84C2-15FC43C4E912}"/>
              </a:ext>
            </a:extLst>
          </p:cNvPr>
          <p:cNvSpPr txBox="1"/>
          <p:nvPr/>
        </p:nvSpPr>
        <p:spPr>
          <a:xfrm>
            <a:off x="10252212" y="3438758"/>
            <a:ext cx="1386510" cy="92333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err="1">
                <a:solidFill>
                  <a:schemeClr val="accent1">
                    <a:lumMod val="75000"/>
                  </a:schemeClr>
                </a:solidFill>
              </a:rPr>
              <a:t>European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Pillar of Social </a:t>
            </a:r>
            <a:r>
              <a:rPr lang="it-IT" b="1" dirty="0" err="1">
                <a:solidFill>
                  <a:schemeClr val="accent1">
                    <a:lumMod val="75000"/>
                  </a:schemeClr>
                </a:solidFill>
              </a:rPr>
              <a:t>Rights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F54C1F02-FD67-FC98-95DB-5894F5F60989}"/>
              </a:ext>
            </a:extLst>
          </p:cNvPr>
          <p:cNvSpPr txBox="1"/>
          <p:nvPr/>
        </p:nvSpPr>
        <p:spPr>
          <a:xfrm>
            <a:off x="6735639" y="1808196"/>
            <a:ext cx="2554357" cy="92333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Scudo democratico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Stato di diritto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Più partecipazione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FE18EA09-AA4D-1B27-BE8C-14BA01079AB2}"/>
              </a:ext>
            </a:extLst>
          </p:cNvPr>
          <p:cNvSpPr txBox="1"/>
          <p:nvPr/>
        </p:nvSpPr>
        <p:spPr>
          <a:xfrm>
            <a:off x="5640456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42C6FCA7-47C9-E2A0-9384-67E71C610005}"/>
              </a:ext>
            </a:extLst>
          </p:cNvPr>
          <p:cNvSpPr txBox="1"/>
          <p:nvPr/>
        </p:nvSpPr>
        <p:spPr>
          <a:xfrm>
            <a:off x="5640456" y="29718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81C385C3-B7A5-0C9F-91FC-FE1613413D0B}"/>
              </a:ext>
            </a:extLst>
          </p:cNvPr>
          <p:cNvSpPr txBox="1"/>
          <p:nvPr/>
        </p:nvSpPr>
        <p:spPr>
          <a:xfrm>
            <a:off x="7971183" y="5307495"/>
            <a:ext cx="1366038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Protect EU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dirty="0" err="1">
                <a:solidFill>
                  <a:schemeClr val="accent1">
                    <a:lumMod val="75000"/>
                  </a:schemeClr>
                </a:solidFill>
              </a:rPr>
              <a:t>Defence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 Union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2ED190E5-FC7F-478C-5BC1-E377FAACA7BD}"/>
              </a:ext>
            </a:extLst>
          </p:cNvPr>
          <p:cNvSpPr txBox="1"/>
          <p:nvPr/>
        </p:nvSpPr>
        <p:spPr>
          <a:xfrm>
            <a:off x="1957959" y="5342461"/>
            <a:ext cx="1623395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Just </a:t>
            </a:r>
            <a:r>
              <a:rPr lang="it-IT" b="1" dirty="0" err="1">
                <a:solidFill>
                  <a:schemeClr val="accent1">
                    <a:lumMod val="75000"/>
                  </a:schemeClr>
                </a:solidFill>
              </a:rPr>
              <a:t>transition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5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build="allAtOnce" animBg="1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D1DF8-F13C-D381-DAC9-8FBB3C9BF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B9818B-1515-26CC-69EB-55443C1DB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2164" y="365125"/>
            <a:ext cx="9953297" cy="1325563"/>
          </a:xfrm>
        </p:spPr>
        <p:txBody>
          <a:bodyPr/>
          <a:lstStyle/>
          <a:p>
            <a:pPr algn="r"/>
            <a:r>
              <a:rPr lang="it-IT" b="1" dirty="0"/>
              <a:t>«Una unione sempre più stretta»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EE9FC3-6FC4-11E2-C654-9B5619370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166" y="1825625"/>
            <a:ext cx="9953296" cy="4351338"/>
          </a:xfrm>
        </p:spPr>
        <p:txBody>
          <a:bodyPr/>
          <a:lstStyle/>
          <a:p>
            <a:pPr algn="ctr"/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Pace e prosperità  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(economia sociale di mercato)</a:t>
            </a:r>
          </a:p>
          <a:p>
            <a:endParaRPr lang="it-IT" dirty="0"/>
          </a:p>
          <a:p>
            <a:pPr algn="ctr"/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it-IT" b="1" dirty="0">
                <a:solidFill>
                  <a:schemeClr val="accent1">
                    <a:lumMod val="75000"/>
                  </a:schemeClr>
                </a:solidFill>
              </a:rPr>
              <a:t>Prosperità giusta e sostenibile: 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inclusiva, sicura, sorretta da robuste istituzioni democratiche e liberali  e da una governance multi-livello, ancorata alla UE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C316AE58-1709-15A9-610F-4B2B6E4F58D2}"/>
              </a:ext>
            </a:extLst>
          </p:cNvPr>
          <p:cNvSpPr/>
          <p:nvPr/>
        </p:nvSpPr>
        <p:spPr>
          <a:xfrm rot="5400000">
            <a:off x="5943600" y="3101009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370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747959-8A70-7F43-F040-F45FD769D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3185" y="1825625"/>
            <a:ext cx="996380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4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it-IT" sz="4800" b="1" dirty="0">
                <a:solidFill>
                  <a:srgbClr val="812C7C"/>
                </a:solidFill>
                <a:latin typeface="Bebas Neue Bold" pitchFamily="2" charset="77"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3865070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536</Words>
  <Application>Microsoft Macintosh PowerPoint</Application>
  <PresentationFormat>Widescreen</PresentationFormat>
  <Paragraphs>186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0" baseType="lpstr">
      <vt:lpstr>Arial</vt:lpstr>
      <vt:lpstr>Barlow Condensed</vt:lpstr>
      <vt:lpstr>Barlow Condensed Medium</vt:lpstr>
      <vt:lpstr>Bebas Neue Bold</vt:lpstr>
      <vt:lpstr>Bebas Neue Book</vt:lpstr>
      <vt:lpstr>Calibri</vt:lpstr>
      <vt:lpstr>Tema di Office</vt:lpstr>
      <vt:lpstr>PROTEGGERE E RILANCIARE  IL MODELLO EUROPEO</vt:lpstr>
      <vt:lpstr>Il problema</vt:lpstr>
      <vt:lpstr>Fare chiarezza</vt:lpstr>
      <vt:lpstr>Il modello europeo:  origini</vt:lpstr>
      <vt:lpstr>Il modello europeo:  evoluzione</vt:lpstr>
      <vt:lpstr>Le nuove sfide</vt:lpstr>
      <vt:lpstr>L’agenda:  elementi essenziali</vt:lpstr>
      <vt:lpstr>«Una unione sempre più stretta»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De Paolis</dc:creator>
  <cp:lastModifiedBy>Stefano De Paolis</cp:lastModifiedBy>
  <cp:revision>3</cp:revision>
  <dcterms:created xsi:type="dcterms:W3CDTF">2025-09-17T08:54:46Z</dcterms:created>
  <dcterms:modified xsi:type="dcterms:W3CDTF">2025-09-23T11:08:02Z</dcterms:modified>
</cp:coreProperties>
</file>