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4B166-A910-EEFB-3120-AD8F7F8EF68A}" v="379" dt="2025-09-25T08:24:2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12F97-1945-57DB-B7FE-1D2422F2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F979C4-8663-7BE0-FF61-29FD398C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D2AAA1-41EF-4B11-B6B0-1F925212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81C86-118F-8A1C-8423-5BA07DD3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2AFE1-A681-529B-F1F5-07F8CE65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65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09AA1-8D27-2EE6-2A85-554DE764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B5DC7F-8071-0931-09FD-270FC3334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413445-0D27-B5F7-01AE-87E61F36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C435FE-3811-8538-BAC6-88077296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D3E463-F3F8-0F2E-9E5A-35916EAB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8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2A48FA-BFD3-CB96-D2C5-C59587DE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8C4618-22CB-E649-1CBF-10A91AE8F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8E0547-138A-4858-2412-1F73D9CE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521E95-B6AD-C3C1-F97E-7E29D00F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B865AC-E9B8-B2EE-90A5-E843D0FA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611FC-0345-75CB-CC9D-7740AD60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7A2F0-144D-297F-7896-CE25B158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8433D2-F9D4-036E-9579-4B0FF9D3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45D91-B8AB-0BB7-30E2-C80AA0F3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3E398-9959-E41A-0D7C-E1F0D69F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95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ED87F-1F13-DE37-E45D-988A8EBF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5D0358-111D-CB97-DB2D-633F4858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5FC8E0-82CC-A211-56FE-BE9EF757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357BE-E1C8-28F7-5A67-C08A0641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05410-E0F8-9B6F-FD41-198DAF1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25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7F7DC-FFE8-BCA1-A8B9-7B78B6D0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4C002-67E2-DDD4-D366-8FBD1FE54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FF3A20-02F9-6FE3-1F58-348B7A36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D5402C-B515-0EBC-4BB9-964FE033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683C23-C268-FEA0-B3F1-486E5CCD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F4F35-30C8-E8E1-1E19-697DF757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71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70665-9D93-5025-974F-221E1175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85517-C2A0-9B26-087A-65DDCC18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5D6478-2A8B-5E1D-9E58-3F2B29B7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7D3918-94FF-6F22-B7D7-19A686FEC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F8C3F4-50D9-2941-4D8D-5BE70563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E5A7AE-ECD5-0E3A-28A8-C0016D6B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508B5F-E663-20D4-C414-FE68F851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7B8BA4-E1FE-DDF8-29E5-39E4719A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2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1C7E7-5411-6864-B8A5-CC46392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E9D21D9-981E-DF75-7206-F8BAF473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0CA96E-D7A8-5ACD-D950-42611D57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D62C9B-8C8C-9ADB-BB85-E0D6CBF5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2930B7-AC85-690F-1EEC-0103FCA5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594F08-6D36-F809-68DD-E83F2450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988957-B376-4ACE-4420-5A8A6261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81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4A357-6AB8-5F5C-8392-1E25AA0E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15A47-AFEB-BF11-D851-9B4A3907E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6570D3-4202-20D8-C329-BADAC335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9CD4DA-F672-5D94-5545-29B4BA0E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A2B641-EAA0-A697-CC44-30181C3D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BD4847-BEED-8DC5-6782-D661ACBD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F649D-DFAF-DE8F-0ED7-8C4FACE3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0DDB9A-2418-D241-23F5-CF8711D2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BAB4B8-9ACB-F208-58F6-CAD581FF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CE1BEB-9DD6-F239-C296-AEF00AEB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A7E719-4326-0933-4B78-574051ED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AF8F0B-7CCB-2515-F21D-9C837646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9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79C872-6C3C-FFD9-B02B-B65C2C60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328D2D-3C13-ED99-5A76-078F83C3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A8CC92-CC50-0B0C-75C1-39EC297A2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226E-2ED6-244A-9E0D-4FB1E67EFA09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865957-8DAE-AB4F-601D-3F9A5C8B7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96BC2-C4F0-D130-68F9-E3446AC4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1D5E-61AF-AD40-B0CD-A7A99F3833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9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8F9C1-C22D-DE78-675D-080E2BB0A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6FF0B-9D0C-49E0-BC07-0F028AE6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ea typeface="+mj-lt"/>
                <a:cs typeface="+mj-lt"/>
              </a:rPr>
              <a:t>Level 4 – </a:t>
            </a:r>
            <a:r>
              <a:rPr lang="it-IT" b="1" spc="-300" dirty="0" err="1">
                <a:solidFill>
                  <a:srgbClr val="812C7C"/>
                </a:solidFill>
                <a:ea typeface="+mj-lt"/>
                <a:cs typeface="+mj-lt"/>
              </a:rPr>
              <a:t>Civilise</a:t>
            </a:r>
            <a:r>
              <a:rPr lang="it-IT" b="1" spc="-300" dirty="0">
                <a:solidFill>
                  <a:srgbClr val="812C7C"/>
                </a:solidFill>
                <a:ea typeface="+mj-lt"/>
                <a:cs typeface="+mj-lt"/>
              </a:rPr>
              <a:t> the Digital Sphere</a:t>
            </a:r>
            <a:endParaRPr lang="el-G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294BF-411D-F166-B46E-99DD7B58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Privacy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democracy’s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first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defence</a:t>
            </a:r>
            <a:endParaRPr lang="el-GR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endParaRPr lang="it-IT" dirty="0">
              <a:latin typeface="Barlow Condensed Ligh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Stop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manipulation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in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time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dirty="0">
              <a:latin typeface="Barlow Condensed Ligh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Label AI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content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voters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must know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what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real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/>
              <a:cs typeface="Calibri"/>
            </a:endParaRPr>
          </a:p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If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do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not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govern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technology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technology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will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govern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us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99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E5EC5-758C-32EE-AB5A-EC1BF784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D5200-7D5B-1948-A261-7283B7C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Leadership &amp; Hope</a:t>
            </a:r>
            <a:endParaRPr lang="el-G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672DF2-E352-7EC1-8263-1DA83ACC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Hope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a job vacancy –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must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apply</a:t>
            </a:r>
            <a:endParaRPr lang="el-GR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Speak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with one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European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voice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Markets must serve society,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not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rule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it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AI must be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our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servant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not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our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master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98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E6B84-AEDE-C1C4-42D1-72F2E29F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BA942-F97C-327B-8BC4-6AC1796C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Conclusion</a:t>
            </a:r>
            <a:endParaRPr lang="el-GR" b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551558-78ED-FDD5-0DCA-B2DA66BA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Neo‑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nationalism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feeds on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fear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. Democracy feeds on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courage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.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Europe must be the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restless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gardener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planting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alliances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pruning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injustice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harvesting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common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goods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Florence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was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the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cradle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of the Renaissance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let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be the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cradle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of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Europe’s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renewal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73991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E6D8420-AFF6-F0B5-39AA-A875BC8A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16" y="2245839"/>
            <a:ext cx="7757984" cy="39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Barlow Condensed Light"/>
              </a:rPr>
              <a:t>Thank </a:t>
            </a:r>
            <a:r>
              <a:rPr lang="it-IT" dirty="0" err="1">
                <a:latin typeface="Barlow Condensed Light"/>
              </a:rPr>
              <a:t>you</a:t>
            </a:r>
            <a:r>
              <a:rPr lang="it-IT" dirty="0">
                <a:latin typeface="Barlow Condensed Light"/>
              </a:rPr>
              <a:t> – Grazie!</a:t>
            </a:r>
            <a:endParaRPr lang="it-IT" dirty="0">
              <a:latin typeface="Barlow Condensed Ligh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36DAD-B905-AA5C-4C7A-6FA86AB285A8}"/>
              </a:ext>
            </a:extLst>
          </p:cNvPr>
          <p:cNvSpPr txBox="1"/>
          <p:nvPr/>
        </p:nvSpPr>
        <p:spPr>
          <a:xfrm>
            <a:off x="3596167" y="3212214"/>
            <a:ext cx="587389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arlow Condensed Light"/>
              </a:rPr>
              <a:t>Anna Diamantopoulou </a:t>
            </a:r>
          </a:p>
          <a:p>
            <a:endParaRPr lang="en-US" dirty="0">
              <a:latin typeface="Barlow Condensed Light"/>
            </a:endParaRPr>
          </a:p>
          <a:p>
            <a:r>
              <a:rPr lang="en-US" dirty="0">
                <a:latin typeface="Barlow Condensed Light"/>
              </a:rPr>
              <a:t>PRESIDENT, DIKTIO - NETWORK FOR REFORM IN GREECE AND EUROPE, </a:t>
            </a:r>
          </a:p>
          <a:p>
            <a:r>
              <a:rPr lang="en-US" dirty="0">
                <a:latin typeface="Barlow Condensed Light"/>
              </a:rPr>
              <a:t>FORMER EU COMMISSIONER FOR EMPLOYMENT, SOCIAL AFFAIRS AND EQUAL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1631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6B72C4-9B02-F394-4DD9-468F57F2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895796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Nationalism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&amp; Europe:</a:t>
            </a:r>
            <a:endParaRPr lang="el-GR" b="1">
              <a:ea typeface="+mj-lt"/>
              <a:cs typeface="+mj-lt"/>
            </a:endParaRPr>
          </a:p>
          <a:p>
            <a:r>
              <a:rPr lang="it-IT" b="1" spc="-300" dirty="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Tackling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Neo‑</a:t>
            </a:r>
            <a:r>
              <a:rPr lang="it-IT" b="1" spc="-300" dirty="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Nationalism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&amp; </a:t>
            </a:r>
            <a:r>
              <a:rPr lang="it-IT" b="1" spc="-300" dirty="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Authoritarianism</a:t>
            </a:r>
            <a:endParaRPr lang="it-IT" b="1" dirty="0" err="1">
              <a:latin typeface="Barlow Condensed Light"/>
              <a:ea typeface="+mj-lt"/>
              <a:cs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10FA5-E077-1583-6D83-9A688889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882016"/>
            <a:ext cx="5531856" cy="1101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Anna </a:t>
            </a:r>
            <a:r>
              <a:rPr 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Diamantopoulou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 – ACLI,</a:t>
            </a:r>
            <a:endParaRPr lang="el-GR" b="1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Florence – 25 </a:t>
            </a:r>
            <a:r>
              <a:rPr lang="it-I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September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 2025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ECA97-9C74-27BD-E759-4F50EDBC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76CFD-8316-F8AA-4EBF-941FC4E7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The Great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Struggles</a:t>
            </a:r>
            <a:endParaRPr lang="el-GR" b="1"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656C8-4BCF-89C9-6F01-9E87A0195B6C}"/>
              </a:ext>
            </a:extLst>
          </p:cNvPr>
          <p:cNvSpPr txBox="1"/>
          <p:nvPr/>
        </p:nvSpPr>
        <p:spPr>
          <a:xfrm>
            <a:off x="2678477" y="1873272"/>
            <a:ext cx="585107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Barlow Condensed Light"/>
              </a:rPr>
              <a:t>Citizenship vs. Exclusion</a:t>
            </a:r>
            <a:endParaRPr lang="el-G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Barlow Condensed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Barlow Condensed Light"/>
              </a:rPr>
              <a:t>Shared Responsibility vs. Neo‑Nationalism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Barlow Condensed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Barlow Condensed Light"/>
              </a:rPr>
              <a:t>Science vs. Perception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Barlow Condensed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Barlow Condensed Light"/>
              </a:rPr>
              <a:t>International Law vs. Emperor‑Style Power</a:t>
            </a:r>
          </a:p>
        </p:txBody>
      </p:sp>
    </p:spTree>
    <p:extLst>
      <p:ext uri="{BB962C8B-B14F-4D97-AF65-F5344CB8AC3E}">
        <p14:creationId xmlns:p14="http://schemas.microsoft.com/office/powerpoint/2010/main" val="76767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1BF16-F4AB-2733-AE05-D8747997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6BF42-FD8B-B853-14F8-E1DAB41A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ea typeface="+mj-lt"/>
                <a:cs typeface="+mj-lt"/>
              </a:rPr>
              <a:t>Europe </a:t>
            </a:r>
            <a:r>
              <a:rPr lang="it-IT" b="1" spc="-300" dirty="0" err="1">
                <a:solidFill>
                  <a:srgbClr val="812C7C"/>
                </a:solidFill>
                <a:ea typeface="+mj-lt"/>
                <a:cs typeface="+mj-lt"/>
              </a:rPr>
              <a:t>at</a:t>
            </a:r>
            <a:r>
              <a:rPr lang="it-IT" b="1" spc="-300" dirty="0">
                <a:solidFill>
                  <a:srgbClr val="812C7C"/>
                </a:solidFill>
                <a:ea typeface="+mj-lt"/>
                <a:cs typeface="+mj-lt"/>
              </a:rPr>
              <a:t> an </a:t>
            </a:r>
            <a:r>
              <a:rPr lang="it-IT" b="1" spc="-300" dirty="0" err="1">
                <a:solidFill>
                  <a:srgbClr val="812C7C"/>
                </a:solidFill>
                <a:ea typeface="+mj-lt"/>
                <a:cs typeface="+mj-lt"/>
              </a:rPr>
              <a:t>Inflection</a:t>
            </a:r>
            <a:r>
              <a:rPr lang="it-IT" b="1" spc="-300" dirty="0">
                <a:solidFill>
                  <a:srgbClr val="812C7C"/>
                </a:solidFill>
                <a:ea typeface="+mj-lt"/>
                <a:cs typeface="+mj-lt"/>
              </a:rPr>
              <a:t> Point</a:t>
            </a:r>
            <a:endParaRPr lang="el-G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3BAFC-039D-FE9F-8FA6-F0248810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Four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elections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one clear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message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: democracy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shaken</a:t>
            </a:r>
            <a:endParaRPr lang="el-GR" dirty="0" err="1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pPr marL="457200" indent="-457200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 quarter of the EU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Parliament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now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hard‑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right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pPr marL="457200" indent="-457200"/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If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the world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stops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protecting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Europe,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will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thenation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‑state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replace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?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318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EFE3A-8163-D9B2-8FF9-0D3541ABD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88ADB-0068-3FB5-DBEF-5575B06A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Why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the Neo‑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Nationalist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Narrative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Resonates</a:t>
            </a:r>
            <a:endParaRPr lang="el-G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ABBCD-D402-2FF6-CEEF-B6B95468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Dignity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Lost –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Inequality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convinces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workers the game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rigged</a:t>
            </a:r>
            <a:endParaRPr lang="el-GR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endParaRPr lang="it-IT" dirty="0">
              <a:latin typeface="Barlow Condensed Light"/>
            </a:endParaRPr>
          </a:p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Fear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Amplified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Terror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+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migration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+ war = one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imagined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enemy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dirty="0">
              <a:latin typeface="Barlow Condensed Light"/>
            </a:endParaRPr>
          </a:p>
          <a:p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Facts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Eroded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Deepfakes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destroy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shared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reality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endParaRPr lang="it-IT" dirty="0">
              <a:latin typeface="Barlow Condensed Ligh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Institutions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Stalled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One veto makes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Brussels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look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weak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4309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C9884-3B6F-C283-B089-E6DE73AF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38463-8EC5-7F27-4520-93776635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The Immune System of Democracy</a:t>
            </a:r>
            <a:endParaRPr lang="el-GR" b="1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D069AC-7D6F-A5C9-E219-A07743B6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Europe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still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the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freest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place on Earth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Millions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still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march,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protest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vote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Our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antibodies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exist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we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must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strengthen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them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457200" indent="-457200"/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6704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5FEA0-DC91-CB5B-AB97-B5246092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1254E-4E43-AD50-68FF-DC80B795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Level 1 –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Reform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EU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Decision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‑ Making</a:t>
            </a:r>
            <a:endParaRPr lang="el-G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8BB10-76E4-91FD-F8B3-6F21B9837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Majority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voting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not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eternal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veto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€800B for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defence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&amp; R&amp;D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Rule‑of‑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Law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Shield – stop the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damage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fast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 panose="020F0502020204030204"/>
              <a:cs typeface="Calibri" panose="020F0502020204030204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2790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F6467-2D44-E9AA-D7C8-FE9905D3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582CF8-9FA7-9104-53DB-EAABAA4E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Level 2 – Build a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Democratic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Alliance</a:t>
            </a:r>
            <a:endParaRPr lang="el-GR" b="1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90240-6E13-0652-BB73-814D9797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 club of democracies – from EU to Japan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Stop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election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meddling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build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infrastructure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protect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freedom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351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BCA9B-8AC6-5521-8665-09B8C4DA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E93D9-6153-8E35-FBC4-14900789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6" y="612261"/>
            <a:ext cx="8672384" cy="598702"/>
          </a:xfrm>
        </p:spPr>
        <p:txBody>
          <a:bodyPr>
            <a:normAutofit fontScale="90000"/>
          </a:bodyPr>
          <a:lstStyle/>
          <a:p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Level 3 –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Renew</a:t>
            </a:r>
            <a:r>
              <a:rPr lang="it-IT" b="1" spc="-300" dirty="0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 the Social </a:t>
            </a:r>
            <a:r>
              <a:rPr lang="it-IT" b="1" spc="-300" err="1">
                <a:solidFill>
                  <a:srgbClr val="812C7C"/>
                </a:solidFill>
                <a:latin typeface="Barlow Condensed Light"/>
                <a:ea typeface="+mj-lt"/>
                <a:cs typeface="+mj-lt"/>
              </a:rPr>
              <a:t>Contract</a:t>
            </a:r>
            <a:endParaRPr lang="el-GR" b="1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85A90-376A-C8DC-B0DF-3C366975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16" y="2072760"/>
            <a:ext cx="7871018" cy="3110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Jobs with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justice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retraining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for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every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lost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job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Children first – end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child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poverty</a:t>
            </a:r>
            <a:endParaRPr lang="it-IT" dirty="0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Care for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all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ages – long‑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term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care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+mn-lt"/>
              <a:cs typeface="+mn-lt"/>
            </a:endParaRP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Migration with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values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–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inclusion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 with </a:t>
            </a:r>
            <a:r>
              <a:rPr lang="it-IT" err="1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/>
                <a:ea typeface="+mn-lt"/>
                <a:cs typeface="+mn-lt"/>
              </a:rPr>
              <a:t>principles</a:t>
            </a:r>
            <a:endParaRPr lang="it-IT" err="1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</a:endParaRPr>
          </a:p>
          <a:p>
            <a:pPr marL="457200" indent="-457200"/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Barlow Condensed Light"/>
              <a:ea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16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Ευρεία οθόνη</PresentationFormat>
  <Paragraphs>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Tema di Office</vt:lpstr>
      <vt:lpstr>Παρουσίαση του PowerPoint</vt:lpstr>
      <vt:lpstr>Nationalism &amp; Europe: Tackling Neo‑Nationalism &amp; Authoritarianism</vt:lpstr>
      <vt:lpstr>The Great Struggles</vt:lpstr>
      <vt:lpstr>Europe at an Inflection Point</vt:lpstr>
      <vt:lpstr>Why the Neo‑Nationalist Narrative Resonates</vt:lpstr>
      <vt:lpstr>The Immune System of Democracy</vt:lpstr>
      <vt:lpstr>Level 1 – Reform EU Decision ‑ Making</vt:lpstr>
      <vt:lpstr>Level 2 – Build a Democratic Alliance</vt:lpstr>
      <vt:lpstr>Level 3 – Renew the Social Contract</vt:lpstr>
      <vt:lpstr>Level 4 – Civilise the Digital Sphere</vt:lpstr>
      <vt:lpstr>Leadership &amp; Hope</vt:lpstr>
      <vt:lpstr>Conclusion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De Paolis</dc:creator>
  <cp:lastModifiedBy>Stefano De Paolis</cp:lastModifiedBy>
  <cp:revision>133</cp:revision>
  <dcterms:created xsi:type="dcterms:W3CDTF">2025-09-17T08:54:46Z</dcterms:created>
  <dcterms:modified xsi:type="dcterms:W3CDTF">2025-09-25T08:25:02Z</dcterms:modified>
</cp:coreProperties>
</file>